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3"/>
  </p:handout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tandardabschnitt" id="{579B0B81-3626-456D-B382-9D17E9C93087}">
          <p14:sldIdLst>
            <p14:sldId id="256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83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Felix Becker" initials="FB" lastIdx="2" clrIdx="0">
    <p:extLst>
      <p:ext uri="{19B8F6BF-5375-455C-9EA6-DF929625EA0E}">
        <p15:presenceInfo xmlns:p15="http://schemas.microsoft.com/office/powerpoint/2012/main" userId="25d1ef9641cac050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930" y="366"/>
      </p:cViewPr>
      <p:guideLst>
        <p:guide orient="horz" pos="2183"/>
        <p:guide pos="288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88" d="100"/>
          <a:sy n="88" d="100"/>
        </p:scale>
        <p:origin x="3822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handoutMaster" Target="handoutMasters/handout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0_1">
  <dgm:title val=""/>
  <dgm:desc val=""/>
  <dgm:catLst>
    <dgm:cat type="mainScheme" pri="10100"/>
  </dgm:catLst>
  <dgm:styleLbl name="node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dk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dk1">
        <a:tint val="40000"/>
      </a:schemeClr>
    </dgm:fillClrLst>
    <dgm:linClrLst meth="repeat">
      <a:schemeClr val="dk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dk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dk1">
        <a:tint val="60000"/>
      </a:schemeClr>
    </dgm:fillClrLst>
    <dgm:linClrLst meth="repeat">
      <a:schemeClr val="dk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3">
    <dgm:fillClrLst meth="repeat">
      <a:schemeClr val="dk1"/>
    </dgm:fillClrLst>
    <dgm:linClrLst meth="repeat">
      <a:schemeClr val="dk1"/>
    </dgm:linClrLst>
    <dgm:effectClrLst/>
    <dgm:txLinClrLst/>
    <dgm:txFillClrLst/>
    <dgm:txEffectClrLst/>
  </dgm:styleLbl>
  <dgm:styleLbl name="parChTrans2D4">
    <dgm:fillClrLst meth="repeat">
      <a:schemeClr val="dk1"/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dk1"/>
    </dgm:fillClrLst>
    <dgm:linClrLst meth="repeat">
      <a:schemeClr val="dk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dk1"/>
    </dgm:fillClrLst>
    <dgm:linClrLst meth="repeat">
      <a:schemeClr val="dk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dk1">
        <a:alpha val="4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dk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dk1">
        <a:alpha val="90000"/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dk1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dk1">
        <a:shade val="8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dk1">
        <a:tint val="50000"/>
        <a:alpha val="4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dk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8A8A20A-9EB3-4C38-869B-F7650FF6AA7A}" type="doc">
      <dgm:prSet loTypeId="urn:microsoft.com/office/officeart/2005/8/layout/matrix2" loCatId="matrix" qsTypeId="urn:microsoft.com/office/officeart/2005/8/quickstyle/simple1" qsCatId="simple" csTypeId="urn:microsoft.com/office/officeart/2005/8/colors/accent0_1" csCatId="mainScheme" phldr="1"/>
      <dgm:spPr/>
      <dgm:t>
        <a:bodyPr/>
        <a:lstStyle/>
        <a:p>
          <a:endParaRPr lang="de-DE"/>
        </a:p>
      </dgm:t>
    </dgm:pt>
    <dgm:pt modelId="{10596761-BD57-4CB6-8DB5-223E88D92DC6}">
      <dgm:prSet phldrT="[Text]"/>
      <dgm:spPr>
        <a:ln>
          <a:solidFill>
            <a:schemeClr val="bg1"/>
          </a:solidFill>
        </a:ln>
      </dgm:spPr>
      <dgm:t>
        <a:bodyPr/>
        <a:lstStyle/>
        <a:p>
          <a:endParaRPr lang="de-DE" dirty="0" smtClean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endParaRPr lang="de-DE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E55D44E8-E5F9-40E5-AD08-44E151EB104E}" type="sibTrans" cxnId="{8D2BA538-5A57-4F13-A6CF-6524AC7264D7}">
      <dgm:prSet/>
      <dgm:spPr/>
      <dgm:t>
        <a:bodyPr/>
        <a:lstStyle/>
        <a:p>
          <a:endParaRPr lang="de-DE"/>
        </a:p>
      </dgm:t>
    </dgm:pt>
    <dgm:pt modelId="{CB6DA937-190D-4344-81DB-B4A667890328}" type="parTrans" cxnId="{8D2BA538-5A57-4F13-A6CF-6524AC7264D7}">
      <dgm:prSet/>
      <dgm:spPr/>
      <dgm:t>
        <a:bodyPr/>
        <a:lstStyle/>
        <a:p>
          <a:endParaRPr lang="de-DE"/>
        </a:p>
      </dgm:t>
    </dgm:pt>
    <dgm:pt modelId="{E3D864ED-520D-437E-BE79-13EB04802252}" type="pres">
      <dgm:prSet presAssocID="{68A8A20A-9EB3-4C38-869B-F7650FF6AA7A}" presName="matrix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endParaRPr lang="de-DE"/>
        </a:p>
      </dgm:t>
    </dgm:pt>
    <dgm:pt modelId="{63B11871-75C8-4980-B6A8-1786A969F128}" type="pres">
      <dgm:prSet presAssocID="{68A8A20A-9EB3-4C38-869B-F7650FF6AA7A}" presName="axisShape" presStyleLbl="bgShp" presStyleIdx="0" presStyleCnt="1" custScaleX="134088"/>
      <dgm:spPr>
        <a:solidFill>
          <a:schemeClr val="bg2">
            <a:lumMod val="75000"/>
          </a:schemeClr>
        </a:solidFill>
      </dgm:spPr>
      <dgm:t>
        <a:bodyPr/>
        <a:lstStyle/>
        <a:p>
          <a:endParaRPr lang="de-DE"/>
        </a:p>
      </dgm:t>
    </dgm:pt>
    <dgm:pt modelId="{565AA6CB-AF4F-4137-AF9D-52D79369D806}" type="pres">
      <dgm:prSet presAssocID="{68A8A20A-9EB3-4C38-869B-F7650FF6AA7A}" presName="rect1" presStyleLbl="node1" presStyleIdx="0" presStyleCnt="4" custScaleX="14882" custScaleY="13932" custLinFactX="-14400" custLinFactNeighborX="-100000" custLinFactNeighborY="-55110">
        <dgm:presLayoutVars>
          <dgm:chMax val="0"/>
          <dgm:chPref val="0"/>
          <dgm:bulletEnabled val="1"/>
        </dgm:presLayoutVars>
      </dgm:prSet>
      <dgm:spPr>
        <a:prstGeom prst="ellipse">
          <a:avLst/>
        </a:prstGeom>
      </dgm:spPr>
      <dgm:t>
        <a:bodyPr/>
        <a:lstStyle/>
        <a:p>
          <a:endParaRPr lang="de-DE"/>
        </a:p>
      </dgm:t>
    </dgm:pt>
    <dgm:pt modelId="{70DA7D72-5C19-4F75-BC87-4D4979CC78F8}" type="pres">
      <dgm:prSet presAssocID="{68A8A20A-9EB3-4C38-869B-F7650FF6AA7A}" presName="rect2" presStyleLbl="node1" presStyleIdx="1" presStyleCnt="4" custScaleX="14882" custScaleY="13932" custLinFactX="-100000" custLinFactNeighborX="-134882" custLinFactNeighborY="-76014">
        <dgm:presLayoutVars>
          <dgm:chMax val="0"/>
          <dgm:chPref val="0"/>
          <dgm:bulletEnabled val="1"/>
        </dgm:presLayoutVars>
      </dgm:prSet>
      <dgm:spPr>
        <a:prstGeom prst="ellipse">
          <a:avLst/>
        </a:prstGeom>
        <a:ln>
          <a:solidFill>
            <a:schemeClr val="bg1"/>
          </a:solidFill>
        </a:ln>
      </dgm:spPr>
      <dgm:t>
        <a:bodyPr/>
        <a:lstStyle/>
        <a:p>
          <a:endParaRPr lang="de-DE"/>
        </a:p>
      </dgm:t>
    </dgm:pt>
    <dgm:pt modelId="{46274920-8D60-433F-B42C-F13C8A0092D2}" type="pres">
      <dgm:prSet presAssocID="{68A8A20A-9EB3-4C38-869B-F7650FF6AA7A}" presName="rect3" presStyleLbl="node1" presStyleIdx="2" presStyleCnt="4" custScaleX="14882" custScaleY="13932" custLinFactX="-14400" custLinFactY="-69890" custLinFactNeighborX="-100000" custLinFactNeighborY="-100000">
        <dgm:presLayoutVars>
          <dgm:chMax val="0"/>
          <dgm:chPref val="0"/>
          <dgm:bulletEnabled val="1"/>
        </dgm:presLayoutVars>
      </dgm:prSet>
      <dgm:spPr>
        <a:prstGeom prst="ellipse">
          <a:avLst/>
        </a:prstGeom>
        <a:ln>
          <a:solidFill>
            <a:schemeClr val="bg1"/>
          </a:solidFill>
        </a:ln>
      </dgm:spPr>
      <dgm:t>
        <a:bodyPr/>
        <a:lstStyle/>
        <a:p>
          <a:endParaRPr lang="de-DE"/>
        </a:p>
      </dgm:t>
    </dgm:pt>
    <dgm:pt modelId="{9B9ADB04-9533-473C-918B-E678CA8281DE}" type="pres">
      <dgm:prSet presAssocID="{68A8A20A-9EB3-4C38-869B-F7650FF6AA7A}" presName="rect4" presStyleLbl="node1" presStyleIdx="3" presStyleCnt="4" custScaleX="14882" custScaleY="13932" custLinFactX="-100000" custLinFactY="-77492" custLinFactNeighborX="-139062" custLinFactNeighborY="-100000">
        <dgm:presLayoutVars>
          <dgm:chMax val="0"/>
          <dgm:chPref val="0"/>
          <dgm:bulletEnabled val="1"/>
        </dgm:presLayoutVars>
      </dgm:prSet>
      <dgm:spPr>
        <a:prstGeom prst="ellipse">
          <a:avLst/>
        </a:prstGeom>
        <a:ln>
          <a:solidFill>
            <a:schemeClr val="bg1"/>
          </a:solidFill>
        </a:ln>
      </dgm:spPr>
    </dgm:pt>
  </dgm:ptLst>
  <dgm:cxnLst>
    <dgm:cxn modelId="{A590FEC6-B150-46BB-8ECF-EB76EAE8EE52}" type="presOf" srcId="{68A8A20A-9EB3-4C38-869B-F7650FF6AA7A}" destId="{E3D864ED-520D-437E-BE79-13EB04802252}" srcOrd="0" destOrd="0" presId="urn:microsoft.com/office/officeart/2005/8/layout/matrix2"/>
    <dgm:cxn modelId="{1356471A-902D-4F41-84BB-E44EA268F461}" type="presOf" srcId="{10596761-BD57-4CB6-8DB5-223E88D92DC6}" destId="{565AA6CB-AF4F-4137-AF9D-52D79369D806}" srcOrd="0" destOrd="0" presId="urn:microsoft.com/office/officeart/2005/8/layout/matrix2"/>
    <dgm:cxn modelId="{8D2BA538-5A57-4F13-A6CF-6524AC7264D7}" srcId="{68A8A20A-9EB3-4C38-869B-F7650FF6AA7A}" destId="{10596761-BD57-4CB6-8DB5-223E88D92DC6}" srcOrd="0" destOrd="0" parTransId="{CB6DA937-190D-4344-81DB-B4A667890328}" sibTransId="{E55D44E8-E5F9-40E5-AD08-44E151EB104E}"/>
    <dgm:cxn modelId="{4B05E3D5-52E6-484A-9276-1409AC597819}" type="presParOf" srcId="{E3D864ED-520D-437E-BE79-13EB04802252}" destId="{63B11871-75C8-4980-B6A8-1786A969F128}" srcOrd="0" destOrd="0" presId="urn:microsoft.com/office/officeart/2005/8/layout/matrix2"/>
    <dgm:cxn modelId="{12BA7ECC-1D53-4C26-9275-3F08F7EAF9C7}" type="presParOf" srcId="{E3D864ED-520D-437E-BE79-13EB04802252}" destId="{565AA6CB-AF4F-4137-AF9D-52D79369D806}" srcOrd="1" destOrd="0" presId="urn:microsoft.com/office/officeart/2005/8/layout/matrix2"/>
    <dgm:cxn modelId="{C7A4BD7F-77D3-4180-B697-77D7B3F0A564}" type="presParOf" srcId="{E3D864ED-520D-437E-BE79-13EB04802252}" destId="{70DA7D72-5C19-4F75-BC87-4D4979CC78F8}" srcOrd="2" destOrd="0" presId="urn:microsoft.com/office/officeart/2005/8/layout/matrix2"/>
    <dgm:cxn modelId="{EB51DA5B-7794-4C88-B4F1-340279194A1B}" type="presParOf" srcId="{E3D864ED-520D-437E-BE79-13EB04802252}" destId="{46274920-8D60-433F-B42C-F13C8A0092D2}" srcOrd="3" destOrd="0" presId="urn:microsoft.com/office/officeart/2005/8/layout/matrix2"/>
    <dgm:cxn modelId="{6592B3C8-F3D0-4962-9A4E-D911DE54FD78}" type="presParOf" srcId="{E3D864ED-520D-437E-BE79-13EB04802252}" destId="{9B9ADB04-9533-473C-918B-E678CA8281DE}" srcOrd="4" destOrd="0" presId="urn:microsoft.com/office/officeart/2005/8/layout/matrix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3B11871-75C8-4980-B6A8-1786A969F128}">
      <dsp:nvSpPr>
        <dsp:cNvPr id="0" name=""/>
        <dsp:cNvSpPr/>
      </dsp:nvSpPr>
      <dsp:spPr>
        <a:xfrm>
          <a:off x="431108" y="0"/>
          <a:ext cx="7265782" cy="5418667"/>
        </a:xfrm>
        <a:prstGeom prst="quadArrow">
          <a:avLst>
            <a:gd name="adj1" fmla="val 2000"/>
            <a:gd name="adj2" fmla="val 4000"/>
            <a:gd name="adj3" fmla="val 5000"/>
          </a:avLst>
        </a:prstGeom>
        <a:solidFill>
          <a:schemeClr val="bg2">
            <a:lumMod val="7500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5AA6CB-AF4F-4137-AF9D-52D79369D806}">
      <dsp:nvSpPr>
        <dsp:cNvPr id="0" name=""/>
        <dsp:cNvSpPr/>
      </dsp:nvSpPr>
      <dsp:spPr>
        <a:xfrm>
          <a:off x="149750" y="90470"/>
          <a:ext cx="322562" cy="301971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bg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9050" tIns="19050" rIns="19050" bIns="1905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de-DE" sz="500" kern="1200" dirty="0" smtClean="0">
            <a:latin typeface="Times New Roman" panose="02020603050405020304" pitchFamily="18" charset="0"/>
            <a:cs typeface="Times New Roman" panose="02020603050405020304" pitchFamily="18" charset="0"/>
          </a:endParaRPr>
        </a:p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de-DE" sz="5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>
        <a:off x="196988" y="134693"/>
        <a:ext cx="228086" cy="213525"/>
      </dsp:txXfrm>
    </dsp:sp>
    <dsp:sp modelId="{70DA7D72-5C19-4F75-BC87-4D4979CC78F8}">
      <dsp:nvSpPr>
        <dsp:cNvPr id="0" name=""/>
        <dsp:cNvSpPr/>
      </dsp:nvSpPr>
      <dsp:spPr>
        <a:xfrm>
          <a:off x="85116" y="0"/>
          <a:ext cx="322562" cy="301971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bg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6274920-8D60-433F-B42C-F13C8A0092D2}">
      <dsp:nvSpPr>
        <dsp:cNvPr id="0" name=""/>
        <dsp:cNvSpPr/>
      </dsp:nvSpPr>
      <dsp:spPr>
        <a:xfrm>
          <a:off x="149750" y="149425"/>
          <a:ext cx="322562" cy="301971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bg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B9ADB04-9533-473C-918B-E678CA8281DE}">
      <dsp:nvSpPr>
        <dsp:cNvPr id="0" name=""/>
        <dsp:cNvSpPr/>
      </dsp:nvSpPr>
      <dsp:spPr>
        <a:xfrm>
          <a:off x="0" y="0"/>
          <a:ext cx="322562" cy="301971"/>
        </a:xfrm>
        <a:prstGeom prst="ellips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bg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matrix2">
  <dgm:title val=""/>
  <dgm:desc val=""/>
  <dgm:catLst>
    <dgm:cat type="matrix" pri="3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0" destOrd="0"/>
        <dgm:cxn modelId="8" srcId="0" destId="4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matrix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axisShape" refType="w"/>
          <dgm:constr type="h" for="ch" forName="axisShape" refType="h"/>
          <dgm:constr type="w" for="ch" forName="rect1" refType="w" fact="0.4"/>
          <dgm:constr type="h" for="ch" forName="rect1" refType="w" fact="0.4"/>
          <dgm:constr type="l" for="ch" forName="rect1" refType="w" fact="0.065"/>
          <dgm:constr type="t" for="ch" forName="rect1" refType="h" fact="0.065"/>
          <dgm:constr type="w" for="ch" forName="rect2" refType="w" fact="0.4"/>
          <dgm:constr type="h" for="ch" forName="rect2" refType="h" fact="0.4"/>
          <dgm:constr type="r" for="ch" forName="rect2" refType="w" fact="0.935"/>
          <dgm:constr type="t" for="ch" forName="rect2" refType="h" fact="0.065"/>
          <dgm:constr type="w" for="ch" forName="rect3" refType="w" fact="0.4"/>
          <dgm:constr type="h" for="ch" forName="rect3" refType="w" fact="0.4"/>
          <dgm:constr type="l" for="ch" forName="rect3" refType="w" fact="0.065"/>
          <dgm:constr type="b" for="ch" forName="rect3" refType="h" fact="0.935"/>
          <dgm:constr type="w" for="ch" forName="rect4" refType="w" fact="0.4"/>
          <dgm:constr type="h" for="ch" forName="rect4" refType="h" fact="0.4"/>
          <dgm:constr type="r" for="ch" forName="rect4" refType="w" fact="0.935"/>
          <dgm:constr type="b" for="ch" forName="rect4" refType="h" fact="0.935"/>
        </dgm:constrLst>
      </dgm:if>
      <dgm:else name="Name2">
        <dgm:constrLst>
          <dgm:constr type="primFontSz" for="ch" ptType="node" op="equ" val="65"/>
          <dgm:constr type="w" for="ch" forName="axisShape" refType="w"/>
          <dgm:constr type="h" for="ch" forName="axisShape" refType="h"/>
          <dgm:constr type="w" for="ch" forName="rect1" refType="w" fact="0.4"/>
          <dgm:constr type="h" for="ch" forName="rect1" refType="w" fact="0.4"/>
          <dgm:constr type="r" for="ch" forName="rect1" refType="w" fact="0.935"/>
          <dgm:constr type="t" for="ch" forName="rect1" refType="h" fact="0.065"/>
          <dgm:constr type="w" for="ch" forName="rect2" refType="w" fact="0.4"/>
          <dgm:constr type="h" for="ch" forName="rect2" refType="h" fact="0.4"/>
          <dgm:constr type="l" for="ch" forName="rect2" refType="w" fact="0.065"/>
          <dgm:constr type="t" for="ch" forName="rect2" refType="h" fact="0.065"/>
          <dgm:constr type="w" for="ch" forName="rect3" refType="w" fact="0.4"/>
          <dgm:constr type="h" for="ch" forName="rect3" refType="w" fact="0.4"/>
          <dgm:constr type="r" for="ch" forName="rect3" refType="w" fact="0.935"/>
          <dgm:constr type="b" for="ch" forName="rect3" refType="h" fact="0.935"/>
          <dgm:constr type="w" for="ch" forName="rect4" refType="w" fact="0.4"/>
          <dgm:constr type="h" for="ch" forName="rect4" refType="h" fact="0.4"/>
          <dgm:constr type="l" for="ch" forName="rect4" refType="w" fact="0.065"/>
          <dgm:constr type="b" for="ch" forName="rect4" refType="h" fact="0.935"/>
        </dgm:constrLst>
      </dgm:else>
    </dgm:choose>
    <dgm:ruleLst/>
    <dgm:choose name="Name3">
      <dgm:if name="Name4" axis="ch" ptType="node" func="cnt" op="gte" val="1">
        <dgm:layoutNode name="axisShape" styleLbl="bgShp">
          <dgm:alg type="sp"/>
          <dgm:shape xmlns:r="http://schemas.openxmlformats.org/officeDocument/2006/relationships" type="quadArrow" r:blip="">
            <dgm:adjLst>
              <dgm:adj idx="1" val="0.02"/>
              <dgm:adj idx="2" val="0.04"/>
              <dgm:adj idx="3" val="0.05"/>
            </dgm:adjLst>
          </dgm:shape>
          <dgm:presOf/>
          <dgm:constrLst/>
          <dgm:ruleLst/>
        </dgm:layoutNode>
        <dgm:layoutNode name="rect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3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rect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4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355CFC0-A65A-48AC-BBAF-EDA564F59D0C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920282B-1B74-4563-9A9C-1EBA9239CEF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1711509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285762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583307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872239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569850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908615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442322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59821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29622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546701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2363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158783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969DF2-AFA7-44DA-AB43-25E7874FD0A0}" type="datetimeFigureOut">
              <a:rPr lang="de-DE" smtClean="0"/>
              <a:t>20.03.2014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1AD3EC5-160F-4D63-A301-8421C7184A6A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908177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m 3"/>
          <p:cNvGraphicFramePr/>
          <p:nvPr>
            <p:extLst>
              <p:ext uri="{D42A27DB-BD31-4B8C-83A1-F6EECF244321}">
                <p14:modId xmlns:p14="http://schemas.microsoft.com/office/powerpoint/2010/main" val="1033359952"/>
              </p:ext>
            </p:extLst>
          </p:nvPr>
        </p:nvGraphicFramePr>
        <p:xfrm>
          <a:off x="508000" y="719667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pSp>
        <p:nvGrpSpPr>
          <p:cNvPr id="7" name="Gruppieren 6"/>
          <p:cNvGrpSpPr/>
          <p:nvPr/>
        </p:nvGrpSpPr>
        <p:grpSpPr>
          <a:xfrm>
            <a:off x="6489496" y="1505068"/>
            <a:ext cx="1208157" cy="594109"/>
            <a:chOff x="2822860" y="2074950"/>
            <a:chExt cx="1208157" cy="594109"/>
          </a:xfrm>
        </p:grpSpPr>
        <p:sp>
          <p:nvSpPr>
            <p:cNvPr id="8" name="Ellipse 7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ln w="3175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9" name="Textfeld 8"/>
            <p:cNvSpPr txBox="1"/>
            <p:nvPr/>
          </p:nvSpPr>
          <p:spPr>
            <a:xfrm>
              <a:off x="2822860" y="2074950"/>
              <a:ext cx="12081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Roboterarm, Neurochirurgie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sp>
        <p:nvSpPr>
          <p:cNvPr id="10" name="Textfeld 9"/>
          <p:cNvSpPr txBox="1"/>
          <p:nvPr/>
        </p:nvSpPr>
        <p:spPr>
          <a:xfrm>
            <a:off x="6825129" y="3142120"/>
            <a:ext cx="114200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 algn="ctr">
              <a:defRPr sz="100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</a:lstStyle>
          <a:p>
            <a:r>
              <a:rPr lang="de-DE" dirty="0"/>
              <a:t>Neue Technologie</a:t>
            </a:r>
          </a:p>
        </p:txBody>
      </p:sp>
      <p:sp>
        <p:nvSpPr>
          <p:cNvPr id="11" name="Textfeld 10"/>
          <p:cNvSpPr txBox="1"/>
          <p:nvPr/>
        </p:nvSpPr>
        <p:spPr>
          <a:xfrm>
            <a:off x="1133389" y="3142120"/>
            <a:ext cx="153483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 algn="ctr">
              <a:defRPr sz="120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</a:lstStyle>
          <a:p>
            <a:r>
              <a:rPr lang="de-DE" sz="1000" dirty="0"/>
              <a:t>Bestehende Technologie</a:t>
            </a:r>
          </a:p>
        </p:txBody>
      </p:sp>
      <p:sp>
        <p:nvSpPr>
          <p:cNvPr id="12" name="Textfeld 11"/>
          <p:cNvSpPr txBox="1"/>
          <p:nvPr/>
        </p:nvSpPr>
        <p:spPr>
          <a:xfrm>
            <a:off x="3113901" y="449573"/>
            <a:ext cx="285549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 algn="ctr">
              <a:defRPr sz="100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</a:lstStyle>
          <a:p>
            <a:r>
              <a:rPr lang="de-DE" dirty="0"/>
              <a:t>Neue Märkte/Bedürfnisse</a:t>
            </a:r>
          </a:p>
        </p:txBody>
      </p:sp>
      <p:sp>
        <p:nvSpPr>
          <p:cNvPr id="13" name="Textfeld 12"/>
          <p:cNvSpPr txBox="1"/>
          <p:nvPr/>
        </p:nvSpPr>
        <p:spPr>
          <a:xfrm>
            <a:off x="3113901" y="6135473"/>
            <a:ext cx="285549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de-DE"/>
            </a:defPPr>
            <a:lvl1pPr algn="ctr">
              <a:defRPr sz="120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</a:lstStyle>
          <a:p>
            <a:r>
              <a:rPr lang="de-DE" sz="1000" dirty="0"/>
              <a:t>Alte</a:t>
            </a:r>
            <a:r>
              <a:rPr lang="de-DE" dirty="0"/>
              <a:t> </a:t>
            </a:r>
            <a:r>
              <a:rPr lang="de-DE" sz="1000" dirty="0"/>
              <a:t>Märkte/Bedürfnisse</a:t>
            </a:r>
          </a:p>
        </p:txBody>
      </p:sp>
      <p:sp>
        <p:nvSpPr>
          <p:cNvPr id="14" name="Textfeld 13"/>
          <p:cNvSpPr txBox="1"/>
          <p:nvPr/>
        </p:nvSpPr>
        <p:spPr>
          <a:xfrm>
            <a:off x="7083417" y="695794"/>
            <a:ext cx="1120346" cy="24622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de-DE"/>
            </a:defPPr>
            <a:lvl1pPr algn="ctr">
              <a:defRPr sz="100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</a:lstStyle>
          <a:p>
            <a:r>
              <a:rPr lang="de-DE" dirty="0"/>
              <a:t>Architektonisch</a:t>
            </a:r>
          </a:p>
        </p:txBody>
      </p:sp>
      <p:sp>
        <p:nvSpPr>
          <p:cNvPr id="18" name="Textfeld 17"/>
          <p:cNvSpPr txBox="1"/>
          <p:nvPr/>
        </p:nvSpPr>
        <p:spPr>
          <a:xfrm>
            <a:off x="943032" y="695794"/>
            <a:ext cx="1120346" cy="24622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de-DE"/>
            </a:defPPr>
            <a:lvl1pPr algn="ctr">
              <a:defRPr sz="100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</a:lstStyle>
          <a:p>
            <a:r>
              <a:rPr lang="de-DE" dirty="0"/>
              <a:t>Nische</a:t>
            </a:r>
          </a:p>
        </p:txBody>
      </p:sp>
      <p:sp>
        <p:nvSpPr>
          <p:cNvPr id="19" name="Textfeld 18"/>
          <p:cNvSpPr txBox="1"/>
          <p:nvPr/>
        </p:nvSpPr>
        <p:spPr>
          <a:xfrm>
            <a:off x="7083417" y="5889252"/>
            <a:ext cx="1120346" cy="24622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de-DE"/>
            </a:defPPr>
            <a:lvl1pPr algn="ctr">
              <a:defRPr sz="100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</a:lstStyle>
          <a:p>
            <a:r>
              <a:rPr lang="de-DE" dirty="0"/>
              <a:t>Revolutionär</a:t>
            </a:r>
          </a:p>
        </p:txBody>
      </p:sp>
      <p:sp>
        <p:nvSpPr>
          <p:cNvPr id="20" name="Textfeld 19"/>
          <p:cNvSpPr txBox="1"/>
          <p:nvPr/>
        </p:nvSpPr>
        <p:spPr>
          <a:xfrm>
            <a:off x="943032" y="5889252"/>
            <a:ext cx="1120346" cy="24622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>
            <a:defPPr>
              <a:defRPr lang="de-DE"/>
            </a:defPPr>
            <a:lvl1pPr algn="ctr">
              <a:defRPr sz="1000">
                <a:latin typeface="Times New Roman" panose="02020603050405020304" pitchFamily="18" charset="0"/>
                <a:cs typeface="Times New Roman" panose="02020603050405020304" pitchFamily="18" charset="0"/>
              </a:defRPr>
            </a:lvl1pPr>
          </a:lstStyle>
          <a:p>
            <a:r>
              <a:rPr lang="de-DE" dirty="0"/>
              <a:t>Regulär</a:t>
            </a:r>
          </a:p>
        </p:txBody>
      </p:sp>
      <p:grpSp>
        <p:nvGrpSpPr>
          <p:cNvPr id="24" name="Gruppieren 23"/>
          <p:cNvGrpSpPr/>
          <p:nvPr/>
        </p:nvGrpSpPr>
        <p:grpSpPr>
          <a:xfrm>
            <a:off x="2265166" y="787520"/>
            <a:ext cx="1736021" cy="589244"/>
            <a:chOff x="2556820" y="2079815"/>
            <a:chExt cx="1736021" cy="589244"/>
          </a:xfrm>
        </p:grpSpPr>
        <p:sp>
          <p:nvSpPr>
            <p:cNvPr id="25" name="Ellipse 24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solidFill>
              <a:schemeClr val="bg2">
                <a:lumMod val="75000"/>
              </a:schemeClr>
            </a:solidFill>
            <a:ln w="3175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26" name="Textfeld 25"/>
            <p:cNvSpPr txBox="1"/>
            <p:nvPr/>
          </p:nvSpPr>
          <p:spPr>
            <a:xfrm>
              <a:off x="2556820" y="2079815"/>
              <a:ext cx="1736021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Katheter-</a:t>
              </a:r>
            </a:p>
            <a:p>
              <a:pPr algn="ctr"/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Beschichtung</a:t>
              </a:r>
            </a:p>
          </p:txBody>
        </p:sp>
      </p:grpSp>
      <p:grpSp>
        <p:nvGrpSpPr>
          <p:cNvPr id="27" name="Gruppieren 26"/>
          <p:cNvGrpSpPr/>
          <p:nvPr/>
        </p:nvGrpSpPr>
        <p:grpSpPr>
          <a:xfrm>
            <a:off x="3421758" y="1506556"/>
            <a:ext cx="856735" cy="593366"/>
            <a:chOff x="2998571" y="2075693"/>
            <a:chExt cx="856735" cy="593366"/>
          </a:xfrm>
        </p:grpSpPr>
        <p:sp>
          <p:nvSpPr>
            <p:cNvPr id="28" name="Ellipse 27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ln w="3175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29" name="Textfeld 28"/>
            <p:cNvSpPr txBox="1"/>
            <p:nvPr/>
          </p:nvSpPr>
          <p:spPr>
            <a:xfrm>
              <a:off x="2998571" y="2075693"/>
              <a:ext cx="856735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MTB: Einführung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grpSp>
        <p:nvGrpSpPr>
          <p:cNvPr id="36" name="Gruppieren 35"/>
          <p:cNvGrpSpPr/>
          <p:nvPr/>
        </p:nvGrpSpPr>
        <p:grpSpPr>
          <a:xfrm>
            <a:off x="1769901" y="2229934"/>
            <a:ext cx="1269611" cy="578911"/>
            <a:chOff x="2782275" y="2081698"/>
            <a:chExt cx="1269611" cy="578911"/>
          </a:xfrm>
        </p:grpSpPr>
        <p:sp>
          <p:nvSpPr>
            <p:cNvPr id="37" name="Ellipse 36"/>
            <p:cNvSpPr/>
            <p:nvPr/>
          </p:nvSpPr>
          <p:spPr>
            <a:xfrm>
              <a:off x="3319847" y="2454876"/>
              <a:ext cx="211441" cy="205733"/>
            </a:xfrm>
            <a:prstGeom prst="ellipse">
              <a:avLst/>
            </a:prstGeom>
            <a:ln w="3175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38" name="Textfeld 37"/>
            <p:cNvSpPr txBox="1"/>
            <p:nvPr/>
          </p:nvSpPr>
          <p:spPr>
            <a:xfrm>
              <a:off x="2782275" y="2081698"/>
              <a:ext cx="1269611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MTB</a:t>
              </a:r>
              <a:r>
                <a:rPr lang="de-DE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: Schaumring </a:t>
              </a:r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Pedale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grpSp>
        <p:nvGrpSpPr>
          <p:cNvPr id="39" name="Gruppieren 38"/>
          <p:cNvGrpSpPr/>
          <p:nvPr/>
        </p:nvGrpSpPr>
        <p:grpSpPr>
          <a:xfrm>
            <a:off x="2490818" y="1508243"/>
            <a:ext cx="1269611" cy="587361"/>
            <a:chOff x="2782275" y="2081698"/>
            <a:chExt cx="1269611" cy="587361"/>
          </a:xfrm>
        </p:grpSpPr>
        <p:sp>
          <p:nvSpPr>
            <p:cNvPr id="40" name="Ellipse 39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ln w="3175">
              <a:prstDash val="solid"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41" name="Textfeld 40"/>
            <p:cNvSpPr txBox="1"/>
            <p:nvPr/>
          </p:nvSpPr>
          <p:spPr>
            <a:xfrm>
              <a:off x="2782275" y="2081698"/>
              <a:ext cx="1269611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MTB: </a:t>
              </a:r>
            </a:p>
            <a:p>
              <a:pPr algn="ctr"/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Fahrradspikes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grpSp>
        <p:nvGrpSpPr>
          <p:cNvPr id="42" name="Gruppieren 41"/>
          <p:cNvGrpSpPr/>
          <p:nvPr/>
        </p:nvGrpSpPr>
        <p:grpSpPr>
          <a:xfrm>
            <a:off x="3215674" y="3764956"/>
            <a:ext cx="1269611" cy="490420"/>
            <a:chOff x="2792133" y="2178639"/>
            <a:chExt cx="1269611" cy="490420"/>
          </a:xfrm>
        </p:grpSpPr>
        <p:sp>
          <p:nvSpPr>
            <p:cNvPr id="43" name="Ellipse 42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solidFill>
              <a:schemeClr val="bg2">
                <a:lumMod val="75000"/>
              </a:schemeClr>
            </a:solidFill>
            <a:ln w="3175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44" name="Textfeld 43"/>
            <p:cNvSpPr txBox="1"/>
            <p:nvPr/>
          </p:nvSpPr>
          <p:spPr>
            <a:xfrm>
              <a:off x="2792133" y="2178639"/>
              <a:ext cx="1269611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Plastikrohrschelle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sp>
        <p:nvSpPr>
          <p:cNvPr id="47" name="Textfeld 46"/>
          <p:cNvSpPr txBox="1"/>
          <p:nvPr/>
        </p:nvSpPr>
        <p:spPr>
          <a:xfrm>
            <a:off x="2482850" y="4383452"/>
            <a:ext cx="126961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MTB: </a:t>
            </a:r>
          </a:p>
          <a:p>
            <a:pPr algn="ctr"/>
            <a:r>
              <a:rPr lang="de-DE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Kniebremse</a:t>
            </a:r>
            <a:endParaRPr lang="de-DE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pSp>
        <p:nvGrpSpPr>
          <p:cNvPr id="48" name="Gruppieren 47"/>
          <p:cNvGrpSpPr/>
          <p:nvPr/>
        </p:nvGrpSpPr>
        <p:grpSpPr>
          <a:xfrm>
            <a:off x="5407048" y="1633913"/>
            <a:ext cx="1208157" cy="465592"/>
            <a:chOff x="2822860" y="2203467"/>
            <a:chExt cx="1208157" cy="465592"/>
          </a:xfrm>
        </p:grpSpPr>
        <p:sp>
          <p:nvSpPr>
            <p:cNvPr id="49" name="Ellipse 48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pattFill prst="pct5">
              <a:fgClr>
                <a:srgbClr val="FFFFFF"/>
              </a:fgClr>
              <a:bgClr>
                <a:schemeClr val="bg1"/>
              </a:bgClr>
            </a:pattFill>
            <a:ln w="19050">
              <a:prstDash val="lgDashDotDot"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50" name="Textfeld 49"/>
            <p:cNvSpPr txBox="1"/>
            <p:nvPr/>
          </p:nvSpPr>
          <p:spPr>
            <a:xfrm>
              <a:off x="2822860" y="2203467"/>
              <a:ext cx="1208157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Kite</a:t>
              </a:r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Surfing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grpSp>
        <p:nvGrpSpPr>
          <p:cNvPr id="51" name="Gruppieren 50"/>
          <p:cNvGrpSpPr/>
          <p:nvPr/>
        </p:nvGrpSpPr>
        <p:grpSpPr>
          <a:xfrm>
            <a:off x="3247924" y="4366289"/>
            <a:ext cx="1208157" cy="614174"/>
            <a:chOff x="2822860" y="2054885"/>
            <a:chExt cx="1208157" cy="614174"/>
          </a:xfrm>
        </p:grpSpPr>
        <p:sp>
          <p:nvSpPr>
            <p:cNvPr id="52" name="Ellipse 51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ln w="19050">
              <a:prstDash val="lgDashDotDot"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53" name="Textfeld 52"/>
            <p:cNvSpPr txBox="1"/>
            <p:nvPr/>
          </p:nvSpPr>
          <p:spPr>
            <a:xfrm>
              <a:off x="2822860" y="2054885"/>
              <a:ext cx="1208157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Verbesserungen </a:t>
              </a:r>
              <a:r>
                <a:rPr lang="de-DE" sz="1000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Kite</a:t>
              </a:r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 Surfing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grpSp>
        <p:nvGrpSpPr>
          <p:cNvPr id="60" name="Gruppieren 59"/>
          <p:cNvGrpSpPr/>
          <p:nvPr/>
        </p:nvGrpSpPr>
        <p:grpSpPr>
          <a:xfrm>
            <a:off x="3215674" y="786846"/>
            <a:ext cx="1269611" cy="594283"/>
            <a:chOff x="2790025" y="2074776"/>
            <a:chExt cx="1269611" cy="594283"/>
          </a:xfrm>
        </p:grpSpPr>
        <p:sp>
          <p:nvSpPr>
            <p:cNvPr id="61" name="Ellipse 60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solidFill>
              <a:schemeClr val="bg2">
                <a:lumMod val="75000"/>
              </a:schemeClr>
            </a:solidFill>
            <a:ln w="3175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62" name="Textfeld 61"/>
            <p:cNvSpPr txBox="1"/>
            <p:nvPr/>
          </p:nvSpPr>
          <p:spPr>
            <a:xfrm>
              <a:off x="2790025" y="2074776"/>
              <a:ext cx="1269611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PC-CAD </a:t>
              </a:r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für Leiterplatten</a:t>
              </a:r>
            </a:p>
          </p:txBody>
        </p:sp>
      </p:grpSp>
      <p:grpSp>
        <p:nvGrpSpPr>
          <p:cNvPr id="63" name="Gruppieren 62"/>
          <p:cNvGrpSpPr/>
          <p:nvPr/>
        </p:nvGrpSpPr>
        <p:grpSpPr>
          <a:xfrm>
            <a:off x="3422173" y="2352852"/>
            <a:ext cx="856735" cy="460404"/>
            <a:chOff x="2998571" y="2208655"/>
            <a:chExt cx="856735" cy="460404"/>
          </a:xfrm>
        </p:grpSpPr>
        <p:sp>
          <p:nvSpPr>
            <p:cNvPr id="64" name="Ellipse 63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ln w="3175"/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65" name="Textfeld 64"/>
            <p:cNvSpPr txBox="1"/>
            <p:nvPr/>
          </p:nvSpPr>
          <p:spPr>
            <a:xfrm>
              <a:off x="2998571" y="2208655"/>
              <a:ext cx="856735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OPAC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grpSp>
        <p:nvGrpSpPr>
          <p:cNvPr id="69" name="Gruppieren 68"/>
          <p:cNvGrpSpPr/>
          <p:nvPr/>
        </p:nvGrpSpPr>
        <p:grpSpPr>
          <a:xfrm>
            <a:off x="2704810" y="2353917"/>
            <a:ext cx="856735" cy="460404"/>
            <a:chOff x="2998571" y="2208655"/>
            <a:chExt cx="856735" cy="460404"/>
          </a:xfrm>
        </p:grpSpPr>
        <p:sp>
          <p:nvSpPr>
            <p:cNvPr id="70" name="Ellipse 69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ln w="3175">
              <a:prstDash val="solid"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71" name="Textfeld 70"/>
            <p:cNvSpPr txBox="1"/>
            <p:nvPr/>
          </p:nvSpPr>
          <p:spPr>
            <a:xfrm>
              <a:off x="2998571" y="2208655"/>
              <a:ext cx="856735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OpenPCR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grpSp>
        <p:nvGrpSpPr>
          <p:cNvPr id="72" name="Gruppieren 71"/>
          <p:cNvGrpSpPr/>
          <p:nvPr/>
        </p:nvGrpSpPr>
        <p:grpSpPr>
          <a:xfrm>
            <a:off x="1985765" y="1628513"/>
            <a:ext cx="856735" cy="460404"/>
            <a:chOff x="2998571" y="2208655"/>
            <a:chExt cx="856735" cy="460404"/>
          </a:xfrm>
        </p:grpSpPr>
        <p:sp>
          <p:nvSpPr>
            <p:cNvPr id="73" name="Ellipse 72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ln w="19050" cap="flat" cmpd="sng">
              <a:prstDash val="lgDashDotDot"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74" name="Textfeld 73"/>
            <p:cNvSpPr txBox="1"/>
            <p:nvPr/>
          </p:nvSpPr>
          <p:spPr>
            <a:xfrm>
              <a:off x="2998571" y="2208655"/>
              <a:ext cx="856735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Freenet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sp>
        <p:nvSpPr>
          <p:cNvPr id="75" name="Ellipse 74"/>
          <p:cNvSpPr/>
          <p:nvPr/>
        </p:nvSpPr>
        <p:spPr>
          <a:xfrm>
            <a:off x="3033739" y="4766281"/>
            <a:ext cx="214184" cy="214183"/>
          </a:xfrm>
          <a:prstGeom prst="ellipse">
            <a:avLst/>
          </a:prstGeom>
          <a:ln w="3175"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sz="2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pSp>
        <p:nvGrpSpPr>
          <p:cNvPr id="54" name="Gruppieren 53"/>
          <p:cNvGrpSpPr/>
          <p:nvPr/>
        </p:nvGrpSpPr>
        <p:grpSpPr>
          <a:xfrm>
            <a:off x="1982791" y="922412"/>
            <a:ext cx="856735" cy="460404"/>
            <a:chOff x="2998571" y="2208655"/>
            <a:chExt cx="856735" cy="460404"/>
          </a:xfrm>
        </p:grpSpPr>
        <p:sp>
          <p:nvSpPr>
            <p:cNvPr id="55" name="Ellipse 54"/>
            <p:cNvSpPr/>
            <p:nvPr/>
          </p:nvSpPr>
          <p:spPr>
            <a:xfrm>
              <a:off x="3319847" y="2454876"/>
              <a:ext cx="214184" cy="214183"/>
            </a:xfrm>
            <a:prstGeom prst="ellipse">
              <a:avLst/>
            </a:prstGeom>
            <a:ln w="19050">
              <a:prstDash val="lgDashDotDot"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sz="2000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56" name="Textfeld 55"/>
            <p:cNvSpPr txBox="1"/>
            <p:nvPr/>
          </p:nvSpPr>
          <p:spPr>
            <a:xfrm>
              <a:off x="2998571" y="2208655"/>
              <a:ext cx="856735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DE" sz="1000" dirty="0" err="1">
                  <a:latin typeface="Times New Roman" panose="02020603050405020304" pitchFamily="18" charset="0"/>
                  <a:cs typeface="Times New Roman" panose="02020603050405020304" pitchFamily="18" charset="0"/>
                </a:rPr>
                <a:t>OpenNebula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grpSp>
        <p:nvGrpSpPr>
          <p:cNvPr id="6" name="Gruppieren 5"/>
          <p:cNvGrpSpPr/>
          <p:nvPr/>
        </p:nvGrpSpPr>
        <p:grpSpPr>
          <a:xfrm>
            <a:off x="6489496" y="4090533"/>
            <a:ext cx="1779709" cy="1386342"/>
            <a:chOff x="9886950" y="2914650"/>
            <a:chExt cx="1779709" cy="1386342"/>
          </a:xfrm>
        </p:grpSpPr>
        <p:grpSp>
          <p:nvGrpSpPr>
            <p:cNvPr id="5" name="Gruppieren 4"/>
            <p:cNvGrpSpPr/>
            <p:nvPr/>
          </p:nvGrpSpPr>
          <p:grpSpPr>
            <a:xfrm>
              <a:off x="9886950" y="2914650"/>
              <a:ext cx="1666875" cy="1386342"/>
              <a:chOff x="9886950" y="2914650"/>
              <a:chExt cx="1666875" cy="1386342"/>
            </a:xfrm>
          </p:grpSpPr>
          <p:sp>
            <p:nvSpPr>
              <p:cNvPr id="3" name="Rechteck 2"/>
              <p:cNvSpPr/>
              <p:nvPr/>
            </p:nvSpPr>
            <p:spPr>
              <a:xfrm>
                <a:off x="9886950" y="2914650"/>
                <a:ext cx="1666875" cy="1386342"/>
              </a:xfrm>
              <a:prstGeom prst="rect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de-DE"/>
              </a:p>
            </p:txBody>
          </p:sp>
          <p:sp>
            <p:nvSpPr>
              <p:cNvPr id="57" name="Ellipse 56"/>
              <p:cNvSpPr/>
              <p:nvPr/>
            </p:nvSpPr>
            <p:spPr>
              <a:xfrm>
                <a:off x="9999784" y="3335061"/>
                <a:ext cx="214184" cy="214183"/>
              </a:xfrm>
              <a:prstGeom prst="ellipse">
                <a:avLst/>
              </a:prstGeom>
              <a:pattFill prst="pct5">
                <a:fgClr>
                  <a:srgbClr val="FFFFFF"/>
                </a:fgClr>
                <a:bgClr>
                  <a:schemeClr val="bg1"/>
                </a:bgClr>
              </a:pattFill>
              <a:ln w="19050">
                <a:prstDash val="lgDashDotDot"/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sz="2000" dirty="0">
                  <a:latin typeface="Times New Roman" panose="020206030504050203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58" name="Ellipse 57"/>
              <p:cNvSpPr/>
              <p:nvPr/>
            </p:nvSpPr>
            <p:spPr>
              <a:xfrm>
                <a:off x="9999784" y="3657864"/>
                <a:ext cx="214184" cy="214183"/>
              </a:xfrm>
              <a:prstGeom prst="ellipse">
                <a:avLst/>
              </a:prstGeom>
              <a:solidFill>
                <a:schemeClr val="bg2">
                  <a:lumMod val="75000"/>
                </a:schemeClr>
              </a:solidFill>
              <a:ln w="3175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sz="2000" dirty="0">
                  <a:latin typeface="Times New Roman" panose="020206030504050203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59" name="Ellipse 58"/>
              <p:cNvSpPr/>
              <p:nvPr/>
            </p:nvSpPr>
            <p:spPr>
              <a:xfrm>
                <a:off x="9999784" y="3012258"/>
                <a:ext cx="214184" cy="214183"/>
              </a:xfrm>
              <a:prstGeom prst="ellipse">
                <a:avLst/>
              </a:prstGeom>
              <a:ln w="3175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sz="2000" dirty="0">
                  <a:latin typeface="Times New Roman" panose="02020603050405020304" pitchFamily="18" charset="0"/>
                  <a:cs typeface="Times New Roman" panose="02020603050405020304" pitchFamily="18" charset="0"/>
                </a:endParaRPr>
              </a:p>
            </p:txBody>
          </p:sp>
        </p:grpSp>
        <p:sp>
          <p:nvSpPr>
            <p:cNvPr id="2" name="Textfeld 1"/>
            <p:cNvSpPr txBox="1"/>
            <p:nvPr/>
          </p:nvSpPr>
          <p:spPr>
            <a:xfrm>
              <a:off x="10213968" y="2996238"/>
              <a:ext cx="1158882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n</a:t>
              </a:r>
              <a:r>
                <a:rPr lang="de-DE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utzerinitiiert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66" name="Textfeld 65"/>
            <p:cNvSpPr txBox="1"/>
            <p:nvPr/>
          </p:nvSpPr>
          <p:spPr>
            <a:xfrm>
              <a:off x="10213968" y="3257754"/>
              <a:ext cx="1452691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nutzerinitiiert</a:t>
              </a:r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, </a:t>
              </a:r>
            </a:p>
            <a:p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Innovation Community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  <p:sp>
          <p:nvSpPr>
            <p:cNvPr id="67" name="Textfeld 66"/>
            <p:cNvSpPr txBox="1"/>
            <p:nvPr/>
          </p:nvSpPr>
          <p:spPr>
            <a:xfrm>
              <a:off x="10213968" y="3564901"/>
              <a:ext cx="1158882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DE" sz="1000" dirty="0" smtClean="0">
                  <a:latin typeface="Times New Roman" panose="02020603050405020304" pitchFamily="18" charset="0"/>
                  <a:cs typeface="Times New Roman" panose="02020603050405020304" pitchFamily="18" charset="0"/>
                </a:rPr>
                <a:t>hersteller- </a:t>
              </a:r>
              <a:r>
                <a:rPr lang="de-DE" sz="1000" dirty="0">
                  <a:latin typeface="Times New Roman" panose="02020603050405020304" pitchFamily="18" charset="0"/>
                  <a:cs typeface="Times New Roman" panose="02020603050405020304" pitchFamily="18" charset="0"/>
                </a:rPr>
                <a:t>oder forscherinitiiert</a:t>
              </a:r>
              <a:endParaRPr lang="de-DE" dirty="0">
                <a:latin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sp>
        <p:nvSpPr>
          <p:cNvPr id="68" name="Textfeld 67"/>
          <p:cNvSpPr txBox="1"/>
          <p:nvPr/>
        </p:nvSpPr>
        <p:spPr>
          <a:xfrm>
            <a:off x="6518265" y="5156550"/>
            <a:ext cx="136480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MTB: Mountain Bike</a:t>
            </a:r>
            <a:endParaRPr lang="de-DE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354177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55</Words>
  <Application>Microsoft Office PowerPoint</Application>
  <PresentationFormat>Bildschirmpräsentation (4:3)</PresentationFormat>
  <Paragraphs>30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PowerPoint-Präsentation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Felix Becker</dc:creator>
  <cp:lastModifiedBy>Felix Becker</cp:lastModifiedBy>
  <cp:revision>39</cp:revision>
  <dcterms:created xsi:type="dcterms:W3CDTF">2014-01-25T17:06:40Z</dcterms:created>
  <dcterms:modified xsi:type="dcterms:W3CDTF">2014-03-20T14:30:04Z</dcterms:modified>
</cp:coreProperties>
</file>

<file path=docProps/thumbnail.jpeg>
</file>